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74" r:id="rId5"/>
    <p:sldId id="259" r:id="rId6"/>
    <p:sldId id="273" r:id="rId7"/>
    <p:sldId id="271" r:id="rId8"/>
    <p:sldId id="260" r:id="rId9"/>
    <p:sldId id="262" r:id="rId10"/>
    <p:sldId id="261" r:id="rId11"/>
    <p:sldId id="263" r:id="rId12"/>
    <p:sldId id="266" r:id="rId13"/>
    <p:sldId id="267" r:id="rId14"/>
    <p:sldId id="268" r:id="rId15"/>
    <p:sldId id="269" r:id="rId16"/>
    <p:sldId id="276" r:id="rId17"/>
    <p:sldId id="275"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109" d="100"/>
          <a:sy n="109" d="100"/>
        </p:scale>
        <p:origin x="425" y="69"/>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4/7/2018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283630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3017950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337404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102945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4/7/2018</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4/7/2018</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bit.ly/2BV0L8i" TargetMode="External"/><Relationship Id="rId3" Type="http://schemas.openxmlformats.org/officeDocument/2006/relationships/hyperlink" Target="http://bit.ly/2GiP1f7" TargetMode="External"/><Relationship Id="rId7" Type="http://schemas.openxmlformats.org/officeDocument/2006/relationships/hyperlink" Target="http://bit.ly/2j4cia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bit.ly/2kj0CBd" TargetMode="External"/><Relationship Id="rId5" Type="http://schemas.openxmlformats.org/officeDocument/2006/relationships/hyperlink" Target="http://bit.ly/2B4lDKf" TargetMode="External"/><Relationship Id="rId4" Type="http://schemas.openxmlformats.org/officeDocument/2006/relationships/hyperlink" Target="http://bit.ly/2jmnT8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a:solidFill>
                  <a:schemeClr val="bg2"/>
                </a:solidFill>
              </a:rPr>
              <a:t>What You </a:t>
            </a:r>
            <a:r>
              <a:rPr lang="en-US" sz="4400" dirty="0">
                <a:solidFill>
                  <a:schemeClr val="bg2"/>
                </a:solidFill>
              </a:rPr>
              <a:t>Should Know About Your Application</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1026" name="Picture 2" descr="Scroll down and click Continuous Export">
            <a:extLst>
              <a:ext uri="{FF2B5EF4-FFF2-40B4-BE49-F238E27FC236}">
                <a16:creationId xmlns:a16="http://schemas.microsoft.com/office/drawing/2014/main" id="{45FA9E21-DF65-450D-BD54-206ECBB1E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518" y="2228778"/>
            <a:ext cx="4904409" cy="37509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map">
            <a:extLst>
              <a:ext uri="{FF2B5EF4-FFF2-40B4-BE49-F238E27FC236}">
                <a16:creationId xmlns:a16="http://schemas.microsoft.com/office/drawing/2014/main" id="{4707E691-EFD4-4201-82D5-0E53287C7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027" y="2267475"/>
            <a:ext cx="4969290" cy="37766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s.microsoft.com/en-us/azure/application-insights/media/app-insights-metrics-explorer/01-overview.png">
            <a:extLst>
              <a:ext uri="{FF2B5EF4-FFF2-40B4-BE49-F238E27FC236}">
                <a16:creationId xmlns:a16="http://schemas.microsoft.com/office/drawing/2014/main" id="{AF410592-B7E4-431C-83EF-132F73392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628" y="2244168"/>
            <a:ext cx="5059445" cy="370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6671532-3C1B-480F-846D-3565A6C40F98}"/>
              </a:ext>
            </a:extLst>
          </p:cNvPr>
          <p:cNvPicPr>
            <a:picLocks noChangeAspect="1"/>
          </p:cNvPicPr>
          <p:nvPr/>
        </p:nvPicPr>
        <p:blipFill>
          <a:blip r:embed="rId6"/>
          <a:stretch>
            <a:fillRect/>
          </a:stretch>
        </p:blipFill>
        <p:spPr>
          <a:xfrm>
            <a:off x="3510518" y="2237197"/>
            <a:ext cx="5151493" cy="3837717"/>
          </a:xfrm>
          <a:prstGeom prst="rect">
            <a:avLst/>
          </a:prstGeom>
        </p:spPr>
      </p:pic>
      <p:pic>
        <p:nvPicPr>
          <p:cNvPr id="5" name="Picture 4">
            <a:extLst>
              <a:ext uri="{FF2B5EF4-FFF2-40B4-BE49-F238E27FC236}">
                <a16:creationId xmlns:a16="http://schemas.microsoft.com/office/drawing/2014/main" id="{6740B99D-2AB9-46D0-A218-60D67E076449}"/>
              </a:ext>
            </a:extLst>
          </p:cNvPr>
          <p:cNvPicPr>
            <a:picLocks noChangeAspect="1"/>
          </p:cNvPicPr>
          <p:nvPr/>
        </p:nvPicPr>
        <p:blipFill>
          <a:blip r:embed="rId7"/>
          <a:stretch>
            <a:fillRect/>
          </a:stretch>
        </p:blipFill>
        <p:spPr>
          <a:xfrm>
            <a:off x="3546003" y="2228778"/>
            <a:ext cx="5094700" cy="3700972"/>
          </a:xfrm>
          <a:prstGeom prst="rect">
            <a:avLst/>
          </a:prstGeom>
        </p:spPr>
      </p:pic>
      <p:pic>
        <p:nvPicPr>
          <p:cNvPr id="1032" name="Picture 8" descr="Right-click the project and choose Application Insights, Search">
            <a:extLst>
              <a:ext uri="{FF2B5EF4-FFF2-40B4-BE49-F238E27FC236}">
                <a16:creationId xmlns:a16="http://schemas.microsoft.com/office/drawing/2014/main" id="{084E4621-2628-4CAD-BD61-EEAE091E89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0518" y="2269678"/>
            <a:ext cx="5127042" cy="38052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creenshot of Power BI adapter">
            <a:extLst>
              <a:ext uri="{FF2B5EF4-FFF2-40B4-BE49-F238E27FC236}">
                <a16:creationId xmlns:a16="http://schemas.microsoft.com/office/drawing/2014/main" id="{DD960B11-5709-4298-B5BE-A367855CDBC0}"/>
              </a:ext>
            </a:extLst>
          </p:cNvPr>
          <p:cNvPicPr>
            <a:picLocks noGrp="1" noChangeAspect="1" noChangeArrowheads="1"/>
          </p:cNvPicPr>
          <p:nvPr>
            <p:ph idx="1"/>
          </p:nvPr>
        </p:nvPicPr>
        <p:blipFill>
          <a:blip r:embed="rId9">
            <a:extLst>
              <a:ext uri="{28A0092B-C50C-407E-A947-70E740481C1C}">
                <a14:useLocalDpi xmlns:a14="http://schemas.microsoft.com/office/drawing/2010/main" val="0"/>
              </a:ext>
            </a:extLst>
          </a:blip>
          <a:srcRect/>
          <a:stretch>
            <a:fillRect/>
          </a:stretch>
        </p:blipFill>
        <p:spPr bwMode="auto">
          <a:xfrm>
            <a:off x="3510518" y="2321771"/>
            <a:ext cx="5151493" cy="368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28"/>
                                        </p:tgtEl>
                                      </p:cBhvr>
                                    </p:animEffect>
                                    <p:set>
                                      <p:cBhvr>
                                        <p:cTn id="20" dur="1" fill="hold">
                                          <p:stCondLst>
                                            <p:cond delay="499"/>
                                          </p:stCondLst>
                                        </p:cTn>
                                        <p:tgtEl>
                                          <p:spTgt spid="102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030"/>
                                        </p:tgtEl>
                                      </p:cBhvr>
                                    </p:animEffect>
                                    <p:set>
                                      <p:cBhvr>
                                        <p:cTn id="28" dur="1" fill="hold">
                                          <p:stCondLst>
                                            <p:cond delay="499"/>
                                          </p:stCondLst>
                                        </p:cTn>
                                        <p:tgtEl>
                                          <p:spTgt spid="103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32"/>
                                        </p:tgtEl>
                                      </p:cBhvr>
                                    </p:animEffect>
                                    <p:set>
                                      <p:cBhvr>
                                        <p:cTn id="44" dur="1" fill="hold">
                                          <p:stCondLst>
                                            <p:cond delay="499"/>
                                          </p:stCondLst>
                                        </p:cTn>
                                        <p:tgtEl>
                                          <p:spTgt spid="1032"/>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026"/>
                                        </p:tgtEl>
                                        <p:attrNameLst>
                                          <p:attrName>style.visibility</p:attrName>
                                        </p:attrNameLst>
                                      </p:cBhvr>
                                      <p:to>
                                        <p:strVal val="visible"/>
                                      </p:to>
                                    </p:set>
                                    <p:animEffect transition="in" filter="fade">
                                      <p:cBhvr>
                                        <p:cTn id="5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02"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What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p:txBody>
      </p:sp>
      <p:pic>
        <p:nvPicPr>
          <p:cNvPr id="13" name="Picture 12" descr="A screenshot of a social media post&#10;&#10;Description generated with very high confidence">
            <a:extLst>
              <a:ext uri="{FF2B5EF4-FFF2-40B4-BE49-F238E27FC236}">
                <a16:creationId xmlns:a16="http://schemas.microsoft.com/office/drawing/2014/main" id="{153B0CF3-F328-4183-A5A1-CD7952DA6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465" y="2957343"/>
            <a:ext cx="6843823" cy="3675994"/>
          </a:xfrm>
          <a:prstGeom prst="rect">
            <a:avLst/>
          </a:prstGeom>
        </p:spPr>
      </p:pic>
      <p:sp>
        <p:nvSpPr>
          <p:cNvPr id="14" name="TextBox 13">
            <a:extLst>
              <a:ext uri="{FF2B5EF4-FFF2-40B4-BE49-F238E27FC236}">
                <a16:creationId xmlns:a16="http://schemas.microsoft.com/office/drawing/2014/main" id="{DC22376F-4627-4734-A4E3-43CC6F5F3CE7}"/>
              </a:ext>
            </a:extLst>
          </p:cNvPr>
          <p:cNvSpPr txBox="1"/>
          <p:nvPr/>
        </p:nvSpPr>
        <p:spPr>
          <a:xfrm>
            <a:off x="843539" y="2011968"/>
            <a:ext cx="1018242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a:t>Full Stack Trace</a:t>
            </a:r>
          </a:p>
          <a:p>
            <a:pPr marL="285750" indent="-285750">
              <a:buFont typeface="Arial" panose="020B0604020202020204" pitchFamily="34" charset="0"/>
              <a:buChar char="•"/>
            </a:pPr>
            <a:r>
              <a:rPr lang="en-US" sz="3600" dirty="0"/>
              <a:t>Locals window at time of Exception</a:t>
            </a:r>
          </a:p>
          <a:p>
            <a:pPr marL="285750" indent="-285750">
              <a:buFont typeface="Arial" panose="020B0604020202020204" pitchFamily="34" charset="0"/>
              <a:buChar char="•"/>
            </a:pPr>
            <a:r>
              <a:rPr lang="en-US" sz="3600" dirty="0"/>
              <a:t>Visual Studio Debugging detached from App</a:t>
            </a:r>
          </a:p>
        </p:txBody>
      </p:sp>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xEl>
                                              <p:pRg st="0" end="0"/>
                                            </p:txEl>
                                          </p:spTgt>
                                        </p:tgtEl>
                                      </p:cBhvr>
                                    </p:animEffect>
                                    <p:set>
                                      <p:cBhvr>
                                        <p:cTn id="18" dur="1" fill="hold">
                                          <p:stCondLst>
                                            <p:cond delay="499"/>
                                          </p:stCondLst>
                                        </p:cTn>
                                        <p:tgtEl>
                                          <p:spTgt spid="3">
                                            <p:txEl>
                                              <p:pRg st="0" end="0"/>
                                            </p:txEl>
                                          </p:spTgt>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References </a:t>
            </a:r>
            <a:endParaRPr lang="en-US" sz="3100" dirty="0"/>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1800" dirty="0"/>
              <a:t>Blog Post on </a:t>
            </a:r>
            <a:r>
              <a:rPr lang="en-US" sz="1800" dirty="0" err="1"/>
              <a:t>TelemetryInitializers</a:t>
            </a:r>
            <a:r>
              <a:rPr lang="en-US" sz="1800" dirty="0"/>
              <a:t>/</a:t>
            </a:r>
            <a:r>
              <a:rPr lang="en-US" sz="1800" dirty="0" err="1"/>
              <a:t>TelemetryProcessors</a:t>
            </a:r>
            <a:endParaRPr lang="en-US" sz="1800" dirty="0"/>
          </a:p>
          <a:p>
            <a:pPr lvl="1"/>
            <a:r>
              <a:rPr lang="en-US" sz="1800" dirty="0">
                <a:hlinkClick r:id="rId3"/>
              </a:rPr>
              <a:t>http://bit.ly/2GiP1f7</a:t>
            </a:r>
            <a:endParaRPr lang="en-US" sz="1800" dirty="0"/>
          </a:p>
          <a:p>
            <a:r>
              <a:rPr lang="en-US" sz="1800" dirty="0"/>
              <a:t>Application Insights</a:t>
            </a:r>
          </a:p>
          <a:p>
            <a:pPr lvl="1"/>
            <a:r>
              <a:rPr lang="en-US" sz="1800" dirty="0">
                <a:hlinkClick r:id="rId4"/>
              </a:rPr>
              <a:t>http://bit.ly/2jmnT8y</a:t>
            </a:r>
            <a:endParaRPr lang="en-US" sz="1800" dirty="0"/>
          </a:p>
          <a:p>
            <a:r>
              <a:rPr lang="en-US" sz="1800" dirty="0"/>
              <a:t>Log Analytics Language Reference</a:t>
            </a:r>
          </a:p>
          <a:p>
            <a:pPr lvl="1"/>
            <a:r>
              <a:rPr lang="en-US" sz="1600" dirty="0">
                <a:hlinkClick r:id="rId5"/>
              </a:rPr>
              <a:t>http://bit.ly/2B4lDKf</a:t>
            </a:r>
            <a:endParaRPr lang="en-US" sz="1600" dirty="0"/>
          </a:p>
          <a:p>
            <a:r>
              <a:rPr lang="en-US" sz="1800" dirty="0"/>
              <a:t>Debug snapshots on exceptions in .NET apps</a:t>
            </a:r>
          </a:p>
          <a:p>
            <a:pPr lvl="1"/>
            <a:r>
              <a:rPr lang="en-US" sz="1600" dirty="0">
                <a:hlinkClick r:id="rId6"/>
              </a:rPr>
              <a:t>http://bit.ly/2kj0CBd</a:t>
            </a:r>
            <a:endParaRPr lang="en-US" sz="1600" dirty="0"/>
          </a:p>
          <a:p>
            <a:r>
              <a:rPr lang="en-US" sz="1800" dirty="0"/>
              <a:t>Application Insights GitHub Repo</a:t>
            </a:r>
          </a:p>
          <a:p>
            <a:pPr lvl="1"/>
            <a:r>
              <a:rPr lang="en-US" sz="1400" dirty="0">
                <a:hlinkClick r:id="rId7"/>
              </a:rPr>
              <a:t>http://bit.ly/2j4ciaM</a:t>
            </a:r>
            <a:endParaRPr lang="en-US" sz="1400" dirty="0"/>
          </a:p>
          <a:p>
            <a:r>
              <a:rPr lang="en-US" sz="1800" dirty="0"/>
              <a:t>Tour of Heroes Repo</a:t>
            </a:r>
          </a:p>
          <a:p>
            <a:pPr lvl="1"/>
            <a:r>
              <a:rPr lang="en-US" sz="1400" dirty="0">
                <a:hlinkClick r:id="rId8"/>
              </a:rPr>
              <a:t>http://bit.ly/2BV0L8i</a:t>
            </a:r>
            <a:endParaRPr lang="en-US" sz="1400" dirty="0"/>
          </a:p>
          <a:p>
            <a:pPr lvl="1"/>
            <a:endParaRPr lang="en-US" sz="1400" dirty="0"/>
          </a:p>
          <a:p>
            <a:endParaRPr lang="en-US" sz="1800" dirty="0"/>
          </a:p>
          <a:p>
            <a:pPr lvl="1"/>
            <a:endParaRPr lang="en-US"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p:txBody>
      </p:sp>
    </p:spTree>
    <p:extLst>
      <p:ext uri="{BB962C8B-B14F-4D97-AF65-F5344CB8AC3E}">
        <p14:creationId xmlns:p14="http://schemas.microsoft.com/office/powerpoint/2010/main" val="205231621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C19E5990-0DA8-4BE3-A219-BEDE00096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29" y="456785"/>
            <a:ext cx="10507541" cy="5944430"/>
          </a:xfrm>
          <a:prstGeom prst="rect">
            <a:avLst/>
          </a:prstGeom>
        </p:spPr>
      </p:pic>
    </p:spTree>
    <p:extLst>
      <p:ext uri="{BB962C8B-B14F-4D97-AF65-F5344CB8AC3E}">
        <p14:creationId xmlns:p14="http://schemas.microsoft.com/office/powerpoint/2010/main" val="103670079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BAFB3-E533-45D9-ABAE-189EE8A4679D}"/>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dirty="0">
                <a:solidFill>
                  <a:schemeClr val="tx1"/>
                </a:solidFill>
                <a:latin typeface="+mj-lt"/>
                <a:ea typeface="+mj-ea"/>
                <a:cs typeface="+mj-cs"/>
              </a:rPr>
              <a:t>Thank You!</a:t>
            </a: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Any Questions?</a:t>
            </a:r>
          </a:p>
        </p:txBody>
      </p:sp>
    </p:spTree>
    <p:extLst>
      <p:ext uri="{BB962C8B-B14F-4D97-AF65-F5344CB8AC3E}">
        <p14:creationId xmlns:p14="http://schemas.microsoft.com/office/powerpoint/2010/main" val="188249067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(MCSD, MCSA, MCA)</a:t>
            </a:r>
            <a:br>
              <a:rPr lang="en-US" dirty="0"/>
            </a:br>
            <a:r>
              <a:rPr lang="en-US" sz="1800" dirty="0"/>
              <a:t>Application Development Manager - Microsoft </a:t>
            </a:r>
            <a:r>
              <a:rPr lang="en-US" sz="2000" dirty="0"/>
              <a:t>(http://github.com/isaac2004/slide-decks)</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@isaac2004</a:t>
            </a:r>
          </a:p>
          <a:p>
            <a:pPr marL="0" indent="0">
              <a:buNone/>
            </a:pPr>
            <a:r>
              <a:rPr lang="en-US" sz="2400" dirty="0"/>
              <a:t>       @isaac2004</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pic>
        <p:nvPicPr>
          <p:cNvPr id="1026" name="Picture 2" descr="https://api.qr-code-generator.com/v1/get-frame?access-token=EBephxedmZHs9OWzR2Kbv-125ifulLI1LemyW4NO2hwWifAzpHadEVcOq-OkFtNz&amp;frame_name=no-frame&amp;qr_code_text=https%3A%2F%2Fgithub.com%2Fisaac2004%2Fslide-decks%2Fraw%2Fmaster%2FAppInsightsPresentation.pptx&amp;text=Scan%20me&amp;icon_name=mobile&amp;image_format=PNG&amp;image_width=300">
            <a:extLst>
              <a:ext uri="{FF2B5EF4-FFF2-40B4-BE49-F238E27FC236}">
                <a16:creationId xmlns:a16="http://schemas.microsoft.com/office/drawing/2014/main" id="{24FD277D-C9E4-4C7B-8E58-799FC7CCD6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723" y="3635375"/>
            <a:ext cx="2541587" cy="254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Who writes Web Apps (</a:t>
            </a:r>
            <a:r>
              <a:rPr lang="en-US" sz="3200" dirty="0" err="1"/>
              <a:t>client,server,both</a:t>
            </a:r>
            <a:r>
              <a:rPr lang="en-US" sz="3200" dirty="0"/>
              <a:t>)?</a:t>
            </a:r>
          </a:p>
          <a:p>
            <a:r>
              <a:rPr lang="en-US" sz="3200" dirty="0"/>
              <a:t>Who uses Azure?</a:t>
            </a:r>
          </a:p>
          <a:p>
            <a:r>
              <a:rPr lang="en-US" sz="3200" dirty="0"/>
              <a:t>Who knows/uses Application Insights?</a:t>
            </a:r>
          </a:p>
          <a:p>
            <a:r>
              <a:rPr lang="en-US" sz="3200" dirty="0"/>
              <a:t>Who uses an APM (New Relic, App Dynamics)?</a:t>
            </a:r>
          </a:p>
          <a:p>
            <a:r>
              <a:rPr lang="en-US" sz="3200" dirty="0"/>
              <a:t>Who rolls own Telemetry Collection (</a:t>
            </a:r>
            <a:r>
              <a:rPr lang="en-US" sz="3200" dirty="0" err="1"/>
              <a:t>NLog</a:t>
            </a:r>
            <a:r>
              <a:rPr lang="en-US" sz="3200"/>
              <a:t>, log4net</a:t>
            </a:r>
            <a:r>
              <a:rPr lang="en-US" sz="3200" dirty="0"/>
              <a:t>)?</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574" y="2897304"/>
            <a:ext cx="1781564" cy="1781564"/>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0" y="2194042"/>
            <a:ext cx="1487565" cy="2727202"/>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078" y="2677106"/>
            <a:ext cx="2150147" cy="2437667"/>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6685" y="2507459"/>
            <a:ext cx="3984000" cy="2437668"/>
          </a:xfrm>
          <a:prstGeom prst="rect">
            <a:avLst/>
          </a:prstGeom>
        </p:spPr>
      </p:pic>
      <p:pic>
        <p:nvPicPr>
          <p:cNvPr id="20" name="Picture 19">
            <a:extLst>
              <a:ext uri="{FF2B5EF4-FFF2-40B4-BE49-F238E27FC236}">
                <a16:creationId xmlns:a16="http://schemas.microsoft.com/office/drawing/2014/main" id="{78299DA7-C5B4-4340-BE4B-6B348510B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4295" y="2752273"/>
            <a:ext cx="3685526" cy="1990184"/>
          </a:xfrm>
          <a:prstGeom prst="rect">
            <a:avLst/>
          </a:prstGeom>
        </p:spPr>
      </p:pic>
      <p:pic>
        <p:nvPicPr>
          <p:cNvPr id="22" name="Picture 21">
            <a:extLst>
              <a:ext uri="{FF2B5EF4-FFF2-40B4-BE49-F238E27FC236}">
                <a16:creationId xmlns:a16="http://schemas.microsoft.com/office/drawing/2014/main" id="{3397A329-6835-4686-905A-8395988DC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901" y="2176150"/>
            <a:ext cx="2539682" cy="2539682"/>
          </a:xfrm>
          <a:prstGeom prst="rect">
            <a:avLst/>
          </a:prstGeom>
        </p:spPr>
      </p:pic>
      <p:pic>
        <p:nvPicPr>
          <p:cNvPr id="24" name="Picture 23" descr="A picture containing vector graphics&#10;&#10;Description generated with very high confidence">
            <a:extLst>
              <a:ext uri="{FF2B5EF4-FFF2-40B4-BE49-F238E27FC236}">
                <a16:creationId xmlns:a16="http://schemas.microsoft.com/office/drawing/2014/main" id="{BBECE67D-569B-4000-B97B-5B5445285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463" y="2744447"/>
            <a:ext cx="1769657" cy="1769657"/>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376" y="2541275"/>
            <a:ext cx="2539682" cy="2539682"/>
          </a:xfrm>
          <a:prstGeom prst="rect">
            <a:avLst/>
          </a:prstGeom>
        </p:spPr>
      </p:pic>
      <p:pic>
        <p:nvPicPr>
          <p:cNvPr id="28" name="Picture 27">
            <a:extLst>
              <a:ext uri="{FF2B5EF4-FFF2-40B4-BE49-F238E27FC236}">
                <a16:creationId xmlns:a16="http://schemas.microsoft.com/office/drawing/2014/main" id="{3AD0CA40-D885-4153-9C6B-397E08A11A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1810" y="2632075"/>
            <a:ext cx="2381250" cy="238125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6877" y="21290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r>
              <a:rPr lang="en-US" sz="3600" dirty="0"/>
              <a:t>Request/Response Information</a:t>
            </a:r>
          </a:p>
          <a:p>
            <a:r>
              <a:rPr lang="en-US" sz="3600" dirty="0"/>
              <a:t>Dependencies (SQL, 3</a:t>
            </a:r>
            <a:r>
              <a:rPr lang="en-US" sz="3600" baseline="30000" dirty="0"/>
              <a:t>rd</a:t>
            </a:r>
            <a:r>
              <a:rPr lang="en-US" sz="3600" dirty="0"/>
              <a:t> Party </a:t>
            </a:r>
            <a:r>
              <a:rPr lang="en-US" sz="3600" dirty="0" err="1"/>
              <a:t>Apis</a:t>
            </a:r>
            <a:r>
              <a:rPr lang="en-US" sz="3600" dirty="0"/>
              <a:t>)</a:t>
            </a:r>
          </a:p>
          <a:p>
            <a:r>
              <a:rPr lang="en-US" sz="3600" dirty="0"/>
              <a:t>Page Views/Load</a:t>
            </a:r>
          </a:p>
          <a:p>
            <a:r>
              <a:rPr lang="en-US" sz="3600" dirty="0"/>
              <a:t>User Information</a:t>
            </a:r>
          </a:p>
          <a:p>
            <a:r>
              <a:rPr lang="en-US" sz="3600" dirty="0"/>
              <a:t>Exceptions</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5252" y="1969312"/>
            <a:ext cx="7127338" cy="4154488"/>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000" dirty="0"/>
              <a:t>Enable Extension on App Service Directly</a:t>
            </a:r>
          </a:p>
        </p:txBody>
      </p:sp>
      <p:pic>
        <p:nvPicPr>
          <p:cNvPr id="4" name="Picture 3">
            <a:extLst>
              <a:ext uri="{FF2B5EF4-FFF2-40B4-BE49-F238E27FC236}">
                <a16:creationId xmlns:a16="http://schemas.microsoft.com/office/drawing/2014/main" id="{25D099C0-690D-4E23-A62B-51F983BEE89F}"/>
              </a:ext>
            </a:extLst>
          </p:cNvPr>
          <p:cNvPicPr>
            <a:picLocks noChangeAspect="1"/>
          </p:cNvPicPr>
          <p:nvPr/>
        </p:nvPicPr>
        <p:blipFill>
          <a:blip r:embed="rId3"/>
          <a:stretch>
            <a:fillRect/>
          </a:stretch>
        </p:blipFill>
        <p:spPr>
          <a:xfrm>
            <a:off x="1624923" y="3161522"/>
            <a:ext cx="8138922" cy="2050504"/>
          </a:xfrm>
          <a:prstGeom prst="rect">
            <a:avLst/>
          </a:prstGeom>
        </p:spPr>
      </p:pic>
      <p:grpSp>
        <p:nvGrpSpPr>
          <p:cNvPr id="11" name="Group 10">
            <a:extLst>
              <a:ext uri="{FF2B5EF4-FFF2-40B4-BE49-F238E27FC236}">
                <a16:creationId xmlns:a16="http://schemas.microsoft.com/office/drawing/2014/main" id="{2A9E4656-FAD8-4871-8370-B67FBFD259B0}"/>
              </a:ext>
            </a:extLst>
          </p:cNvPr>
          <p:cNvGrpSpPr/>
          <p:nvPr/>
        </p:nvGrpSpPr>
        <p:grpSpPr>
          <a:xfrm>
            <a:off x="944318" y="2857096"/>
            <a:ext cx="9419035" cy="2864333"/>
            <a:chOff x="944318" y="2857096"/>
            <a:chExt cx="9419035" cy="2864333"/>
          </a:xfrm>
        </p:grpSpPr>
        <p:pic>
          <p:nvPicPr>
            <p:cNvPr id="5" name="Picture 4">
              <a:extLst>
                <a:ext uri="{FF2B5EF4-FFF2-40B4-BE49-F238E27FC236}">
                  <a16:creationId xmlns:a16="http://schemas.microsoft.com/office/drawing/2014/main" id="{0ED5E9D5-4569-40FB-9146-560F72D50E90}"/>
                </a:ext>
              </a:extLst>
            </p:cNvPr>
            <p:cNvPicPr>
              <a:picLocks noChangeAspect="1"/>
            </p:cNvPicPr>
            <p:nvPr/>
          </p:nvPicPr>
          <p:blipFill>
            <a:blip r:embed="rId4"/>
            <a:stretch>
              <a:fillRect/>
            </a:stretch>
          </p:blipFill>
          <p:spPr>
            <a:xfrm>
              <a:off x="944318" y="3865686"/>
              <a:ext cx="4877954" cy="1855743"/>
            </a:xfrm>
            <a:prstGeom prst="rect">
              <a:avLst/>
            </a:prstGeom>
          </p:spPr>
        </p:pic>
        <p:pic>
          <p:nvPicPr>
            <p:cNvPr id="6" name="Picture 5">
              <a:extLst>
                <a:ext uri="{FF2B5EF4-FFF2-40B4-BE49-F238E27FC236}">
                  <a16:creationId xmlns:a16="http://schemas.microsoft.com/office/drawing/2014/main" id="{ACB29D6B-A5C5-4FAC-A6C7-D3B682F11E25}"/>
                </a:ext>
              </a:extLst>
            </p:cNvPr>
            <p:cNvPicPr>
              <a:picLocks noChangeAspect="1"/>
            </p:cNvPicPr>
            <p:nvPr/>
          </p:nvPicPr>
          <p:blipFill>
            <a:blip r:embed="rId5"/>
            <a:stretch>
              <a:fillRect/>
            </a:stretch>
          </p:blipFill>
          <p:spPr>
            <a:xfrm>
              <a:off x="1969400" y="2857096"/>
              <a:ext cx="7457799" cy="571678"/>
            </a:xfrm>
            <a:prstGeom prst="rect">
              <a:avLst/>
            </a:prstGeom>
          </p:spPr>
        </p:pic>
        <p:pic>
          <p:nvPicPr>
            <p:cNvPr id="7" name="Picture 6">
              <a:extLst>
                <a:ext uri="{FF2B5EF4-FFF2-40B4-BE49-F238E27FC236}">
                  <a16:creationId xmlns:a16="http://schemas.microsoft.com/office/drawing/2014/main" id="{AC9906FE-F4DA-4AD6-A797-82883AB834D3}"/>
                </a:ext>
              </a:extLst>
            </p:cNvPr>
            <p:cNvPicPr>
              <a:picLocks noChangeAspect="1"/>
            </p:cNvPicPr>
            <p:nvPr/>
          </p:nvPicPr>
          <p:blipFill>
            <a:blip r:embed="rId6"/>
            <a:stretch>
              <a:fillRect/>
            </a:stretch>
          </p:blipFill>
          <p:spPr>
            <a:xfrm>
              <a:off x="6685604" y="3859967"/>
              <a:ext cx="3677749" cy="1855744"/>
            </a:xfrm>
            <a:prstGeom prst="rect">
              <a:avLst/>
            </a:prstGeom>
          </p:spPr>
        </p:pic>
      </p:grpSp>
      <p:sp>
        <p:nvSpPr>
          <p:cNvPr id="16" name="TextBox 15">
            <a:extLst>
              <a:ext uri="{FF2B5EF4-FFF2-40B4-BE49-F238E27FC236}">
                <a16:creationId xmlns:a16="http://schemas.microsoft.com/office/drawing/2014/main" id="{BAFFF100-008B-4423-A2F1-A4BD889F4701}"/>
              </a:ext>
            </a:extLst>
          </p:cNvPr>
          <p:cNvSpPr txBox="1"/>
          <p:nvPr/>
        </p:nvSpPr>
        <p:spPr>
          <a:xfrm>
            <a:off x="833002" y="2010362"/>
            <a:ext cx="696557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Add </a:t>
            </a:r>
            <a:r>
              <a:rPr lang="en-US" dirty="0" err="1"/>
              <a:t>Nuget</a:t>
            </a:r>
            <a:r>
              <a:rPr lang="en-US" dirty="0"/>
              <a:t> Package and enable in Code (is it already done?)</a:t>
            </a:r>
          </a:p>
          <a:p>
            <a:endParaRPr lang="en-US" dirty="0"/>
          </a:p>
          <a:p>
            <a:endParaRPr lang="en-US" dirty="0"/>
          </a:p>
          <a:p>
            <a:endParaRPr lang="en-US" dirty="0"/>
          </a:p>
        </p:txBody>
      </p:sp>
      <p:sp>
        <p:nvSpPr>
          <p:cNvPr id="9" name="TextBox 8">
            <a:extLst>
              <a:ext uri="{FF2B5EF4-FFF2-40B4-BE49-F238E27FC236}">
                <a16:creationId xmlns:a16="http://schemas.microsoft.com/office/drawing/2014/main" id="{D94777AF-F17E-45F9-924C-583F8128ED28}"/>
              </a:ext>
            </a:extLst>
          </p:cNvPr>
          <p:cNvSpPr txBox="1"/>
          <p:nvPr/>
        </p:nvSpPr>
        <p:spPr>
          <a:xfrm>
            <a:off x="843635" y="2001335"/>
            <a:ext cx="2972737" cy="369332"/>
          </a:xfrm>
          <a:prstGeom prst="rect">
            <a:avLst/>
          </a:prstGeom>
          <a:noFill/>
        </p:spPr>
        <p:txBody>
          <a:bodyPr wrap="none" rtlCol="0">
            <a:spAutoFit/>
          </a:bodyPr>
          <a:lstStyle/>
          <a:p>
            <a:pPr marL="285750" indent="-285750">
              <a:buFont typeface="Arial" panose="020B0604020202020204" pitchFamily="34" charset="0"/>
              <a:buChar char="•"/>
            </a:pPr>
            <a:r>
              <a:rPr lang="en-US" dirty="0"/>
              <a:t>Configure via Visual Studio</a:t>
            </a:r>
          </a:p>
        </p:txBody>
      </p:sp>
      <p:pic>
        <p:nvPicPr>
          <p:cNvPr id="15" name="Picture 14" descr="A screenshot of a cell phone&#10;&#10;Description generated with very high confidence">
            <a:extLst>
              <a:ext uri="{FF2B5EF4-FFF2-40B4-BE49-F238E27FC236}">
                <a16:creationId xmlns:a16="http://schemas.microsoft.com/office/drawing/2014/main" id="{1A1ABFDC-E085-4305-9D9C-5A65C86F7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257" y="2690341"/>
            <a:ext cx="6014494" cy="3383153"/>
          </a:xfrm>
          <a:prstGeom prst="rect">
            <a:avLst/>
          </a:prstGeom>
        </p:spPr>
      </p:pic>
      <p:pic>
        <p:nvPicPr>
          <p:cNvPr id="17" name="Picture 16">
            <a:extLst>
              <a:ext uri="{FF2B5EF4-FFF2-40B4-BE49-F238E27FC236}">
                <a16:creationId xmlns:a16="http://schemas.microsoft.com/office/drawing/2014/main" id="{2E4CA731-5871-423C-A70C-03356B7E0711}"/>
              </a:ext>
            </a:extLst>
          </p:cNvPr>
          <p:cNvPicPr>
            <a:picLocks noChangeAspect="1"/>
          </p:cNvPicPr>
          <p:nvPr/>
        </p:nvPicPr>
        <p:blipFill>
          <a:blip r:embed="rId8"/>
          <a:stretch>
            <a:fillRect/>
          </a:stretch>
        </p:blipFill>
        <p:spPr>
          <a:xfrm>
            <a:off x="7213966" y="2001335"/>
            <a:ext cx="4233567" cy="4487334"/>
          </a:xfrm>
          <a:prstGeom prst="rect">
            <a:avLst/>
          </a:prstGeom>
        </p:spPr>
      </p:pic>
      <p:pic>
        <p:nvPicPr>
          <p:cNvPr id="14" name="Picture 13">
            <a:extLst>
              <a:ext uri="{FF2B5EF4-FFF2-40B4-BE49-F238E27FC236}">
                <a16:creationId xmlns:a16="http://schemas.microsoft.com/office/drawing/2014/main" id="{9CE851B0-B0B2-4947-A108-A55EA478B662}"/>
              </a:ext>
            </a:extLst>
          </p:cNvPr>
          <p:cNvPicPr>
            <a:picLocks noChangeAspect="1"/>
          </p:cNvPicPr>
          <p:nvPr/>
        </p:nvPicPr>
        <p:blipFill>
          <a:blip r:embed="rId9"/>
          <a:stretch>
            <a:fillRect/>
          </a:stretch>
        </p:blipFill>
        <p:spPr>
          <a:xfrm>
            <a:off x="2682145" y="2590438"/>
            <a:ext cx="5956666" cy="3605659"/>
          </a:xfrm>
          <a:prstGeom prst="rect">
            <a:avLst/>
          </a:prstGeom>
        </p:spPr>
      </p:pic>
      <p:sp>
        <p:nvSpPr>
          <p:cNvPr id="18" name="TextBox 17">
            <a:extLst>
              <a:ext uri="{FF2B5EF4-FFF2-40B4-BE49-F238E27FC236}">
                <a16:creationId xmlns:a16="http://schemas.microsoft.com/office/drawing/2014/main" id="{9AB6B7B5-6860-47AE-9916-D9527E0CCA25}"/>
              </a:ext>
            </a:extLst>
          </p:cNvPr>
          <p:cNvSpPr txBox="1"/>
          <p:nvPr/>
        </p:nvSpPr>
        <p:spPr>
          <a:xfrm>
            <a:off x="843635" y="2004298"/>
            <a:ext cx="1973104" cy="369332"/>
          </a:xfrm>
          <a:prstGeom prst="rect">
            <a:avLst/>
          </a:prstGeom>
          <a:noFill/>
        </p:spPr>
        <p:txBody>
          <a:bodyPr wrap="none" rtlCol="0">
            <a:spAutoFit/>
          </a:bodyPr>
          <a:lstStyle/>
          <a:p>
            <a:pPr marL="285750" indent="-285750">
              <a:buFont typeface="Arial" panose="020B0604020202020204" pitchFamily="34" charset="0"/>
              <a:buChar char="•"/>
            </a:pPr>
            <a:r>
              <a:rPr lang="en-US" dirty="0"/>
              <a:t>What about IIS?</a:t>
            </a:r>
          </a:p>
        </p:txBody>
      </p:sp>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uiExpand="1" build="p"/>
      <p:bldP spid="3" grpId="1" build="p"/>
      <p:bldP spid="16" grpId="0"/>
      <p:bldP spid="16" grpId="1"/>
      <p:bldP spid="9" grpId="0"/>
      <p:bldP spid="9" grpId="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686</TotalTime>
  <Words>562</Words>
  <Application>Microsoft Office PowerPoint</Application>
  <PresentationFormat>Widescreen</PresentationFormat>
  <Paragraphs>116</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What You Should Know About Your Application</vt:lpstr>
      <vt:lpstr>Isaac Levin (MCSD, MCSA, MCA) Application Development Manager - Microsoft (http://github.com/isaac2004/slide-decks)</vt:lpstr>
      <vt:lpstr>Quick Poll</vt:lpstr>
      <vt:lpstr>Questions To Consider</vt:lpstr>
      <vt:lpstr>What is App Insights?</vt:lpstr>
      <vt:lpstr>What Kind of Telemetry?</vt:lpstr>
      <vt:lpstr>Flow of Application Insights</vt:lpstr>
      <vt:lpstr>Setting Up Your App</vt:lpstr>
      <vt:lpstr>Setting up App Insights</vt:lpstr>
      <vt:lpstr>Consuming the Data</vt:lpstr>
      <vt:lpstr>Consuming Telemetry in Action</vt:lpstr>
      <vt:lpstr>Reasons for Production Issues</vt:lpstr>
      <vt:lpstr>Triage Options</vt:lpstr>
      <vt:lpstr>There has to be a better way?</vt:lpstr>
      <vt:lpstr>Snapshot Debugger/Exceptions</vt:lpstr>
      <vt:lpstr>References </vt:lpstr>
      <vt:lpstr>PowerPoint Presentation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152</cp:revision>
  <dcterms:created xsi:type="dcterms:W3CDTF">2017-11-11T22:50:13Z</dcterms:created>
  <dcterms:modified xsi:type="dcterms:W3CDTF">2018-04-07T15:45:04Z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